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261" r:id="rId5"/>
    <p:sldId id="296" r:id="rId6"/>
    <p:sldId id="300" r:id="rId7"/>
    <p:sldId id="301" r:id="rId8"/>
    <p:sldId id="263" r:id="rId9"/>
    <p:sldId id="302" r:id="rId10"/>
    <p:sldId id="281" r:id="rId11"/>
    <p:sldId id="303" r:id="rId12"/>
    <p:sldId id="264" r:id="rId13"/>
    <p:sldId id="265" r:id="rId14"/>
    <p:sldId id="273" r:id="rId15"/>
    <p:sldId id="278" r:id="rId16"/>
    <p:sldId id="282" r:id="rId17"/>
    <p:sldId id="291" r:id="rId18"/>
    <p:sldId id="304" r:id="rId19"/>
    <p:sldId id="293" r:id="rId20"/>
    <p:sldId id="297" r:id="rId21"/>
    <p:sldId id="298" r:id="rId22"/>
    <p:sldId id="299" r:id="rId23"/>
    <p:sldId id="285" r:id="rId24"/>
    <p:sldId id="29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8/21/2021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9"/>
                                        </p:tgtEl>
                                        <p:attrNameLst>
                                          <p:attrName>style.visibility</p:attrName>
                                        </p:attrNameLst>
                                      </p:cBhvr>
                                      <p:to>
                                        <p:strVal val="visible"/>
                                      </p:to>
                                    </p:set>
                                    <p:anim calcmode="lin" valueType="num">
                                      <p:cBhvr additive="base">
                                        <p:cTn id="13" dur="500" fill="hold"/>
                                        <p:tgtEl>
                                          <p:spTgt spid="17409"/>
                                        </p:tgtEl>
                                        <p:attrNameLst>
                                          <p:attrName>ppt_x</p:attrName>
                                        </p:attrNameLst>
                                      </p:cBhvr>
                                      <p:tavLst>
                                        <p:tav tm="0">
                                          <p:val>
                                            <p:strVal val="#ppt_x"/>
                                          </p:val>
                                        </p:tav>
                                        <p:tav tm="100000">
                                          <p:val>
                                            <p:strVal val="#ppt_x"/>
                                          </p:val>
                                        </p:tav>
                                      </p:tavLst>
                                    </p:anim>
                                    <p:anim calcmode="lin" valueType="num">
                                      <p:cBhvr additive="base">
                                        <p:cTn id="14"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174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5232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b="1" dirty="0" smtClean="0">
                <a:cs typeface="Aharoni" pitchFamily="2" charset="-79"/>
              </a:rPr>
              <a:t> </a:t>
            </a:r>
            <a:r>
              <a:rPr lang="en-US" sz="2800" u="sng" dirty="0" smtClean="0">
                <a:solidFill>
                  <a:srgbClr val="FFFF00"/>
                </a:solidFill>
                <a:cs typeface="Aharoni" pitchFamily="2" charset="-79"/>
              </a:rPr>
              <a:t>3</a:t>
            </a:r>
            <a:r>
              <a:rPr lang="en-US" sz="2800" u="sng" dirty="0" smtClean="0">
                <a:solidFill>
                  <a:srgbClr val="FFFF00"/>
                </a:solidFill>
                <a:latin typeface="Aharoni" pitchFamily="2" charset="-79"/>
                <a:cs typeface="Aharoni" pitchFamily="2" charset="-79"/>
              </a:rPr>
              <a:t>. </a:t>
            </a:r>
            <a:r>
              <a:rPr lang="en-US" sz="2800" b="1" dirty="0" smtClean="0"/>
              <a:t>Misuse of testimonials </a:t>
            </a:r>
            <a:r>
              <a:rPr lang="en-US" sz="2800" u="sng" dirty="0" smtClean="0">
                <a:solidFill>
                  <a:srgbClr val="FFFF00"/>
                </a:solidFill>
                <a:latin typeface="Aharoni" pitchFamily="2" charset="-79"/>
                <a:cs typeface="Aharoni" pitchFamily="2" charset="-79"/>
              </a:rPr>
              <a:t>:-</a:t>
            </a:r>
          </a:p>
        </p:txBody>
      </p:sp>
      <p:pic>
        <p:nvPicPr>
          <p:cNvPr id="2051" name="Picture 3" descr="C:\Users\DELL\Pictures\harpic s.jpg"/>
          <p:cNvPicPr>
            <a:picLocks noChangeAspect="1" noChangeArrowheads="1"/>
          </p:cNvPicPr>
          <p:nvPr/>
        </p:nvPicPr>
        <p:blipFill>
          <a:blip r:embed="rId3"/>
          <a:srcRect/>
          <a:stretch>
            <a:fillRect/>
          </a:stretch>
        </p:blipFill>
        <p:spPr bwMode="auto">
          <a:xfrm>
            <a:off x="385823" y="1828800"/>
            <a:ext cx="4490977" cy="2438400"/>
          </a:xfrm>
          <a:prstGeom prst="rect">
            <a:avLst/>
          </a:prstGeom>
          <a:noFill/>
        </p:spPr>
      </p:pic>
      <p:pic>
        <p:nvPicPr>
          <p:cNvPr id="2053" name="Picture 5" descr="C:\Users\DELL\Pictures\amitabh.jpg"/>
          <p:cNvPicPr>
            <a:picLocks noChangeAspect="1" noChangeArrowheads="1"/>
          </p:cNvPicPr>
          <p:nvPr/>
        </p:nvPicPr>
        <p:blipFill>
          <a:blip r:embed="rId4"/>
          <a:srcRect/>
          <a:stretch>
            <a:fillRect/>
          </a:stretch>
        </p:blipFill>
        <p:spPr bwMode="auto">
          <a:xfrm>
            <a:off x="4238944" y="4419600"/>
            <a:ext cx="4209731" cy="2362200"/>
          </a:xfrm>
          <a:prstGeom prst="rect">
            <a:avLst/>
          </a:prstGeom>
          <a:noFill/>
        </p:spPr>
      </p:pic>
      <p:pic>
        <p:nvPicPr>
          <p:cNvPr id="6" name="Picture 10" descr="C:\Users\DELL\Pictures\ajay devgan.jpg"/>
          <p:cNvPicPr>
            <a:picLocks noChangeAspect="1" noChangeArrowheads="1"/>
          </p:cNvPicPr>
          <p:nvPr/>
        </p:nvPicPr>
        <p:blipFill>
          <a:blip r:embed="rId5"/>
          <a:srcRect/>
          <a:stretch>
            <a:fillRect/>
          </a:stretch>
        </p:blipFill>
        <p:spPr bwMode="auto">
          <a:xfrm>
            <a:off x="5638800" y="2057400"/>
            <a:ext cx="3028950" cy="1704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ppt_x"/>
                                          </p:val>
                                        </p:tav>
                                        <p:tav tm="100000">
                                          <p:val>
                                            <p:strVal val="#ppt_x"/>
                                          </p:val>
                                        </p:tav>
                                      </p:tavLst>
                                    </p:anim>
                                    <p:anim calcmode="lin" valueType="num">
                                      <p:cBhvr additive="base">
                                        <p:cTn id="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3"/>
                                        </p:tgtEl>
                                        <p:attrNameLst>
                                          <p:attrName>style.visibility</p:attrName>
                                        </p:attrNameLst>
                                      </p:cBhvr>
                                      <p:to>
                                        <p:strVal val="visible"/>
                                      </p:to>
                                    </p:set>
                                    <p:anim calcmode="lin" valueType="num">
                                      <p:cBhvr additive="base">
                                        <p:cTn id="13" dur="500" fill="hold"/>
                                        <p:tgtEl>
                                          <p:spTgt spid="2053"/>
                                        </p:tgtEl>
                                        <p:attrNameLst>
                                          <p:attrName>ppt_x</p:attrName>
                                        </p:attrNameLst>
                                      </p:cBhvr>
                                      <p:tavLst>
                                        <p:tav tm="0">
                                          <p:val>
                                            <p:strVal val="#ppt_x"/>
                                          </p:val>
                                        </p:tav>
                                        <p:tav tm="100000">
                                          <p:val>
                                            <p:strVal val="#ppt_x"/>
                                          </p:val>
                                        </p:tav>
                                      </p:tavLst>
                                    </p:anim>
                                    <p:anim calcmode="lin" valueType="num">
                                      <p:cBhvr additive="base">
                                        <p:cTn id="14"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4401205"/>
          </a:xfrm>
          <a:prstGeom prst="rect">
            <a:avLst/>
          </a:prstGeom>
          <a:solidFill>
            <a:schemeClr val="accent2"/>
          </a:solidFill>
        </p:spPr>
        <p:txBody>
          <a:bodyPr wrap="square" rtlCol="0">
            <a:spAutoFit/>
          </a:bodyPr>
          <a:lstStyle/>
          <a:p>
            <a:r>
              <a:rPr lang="en-US" sz="2800" b="1" dirty="0" smtClean="0">
                <a:cs typeface="Aharoni" pitchFamily="2" charset="-79"/>
              </a:rPr>
              <a:t> </a:t>
            </a:r>
            <a:r>
              <a:rPr lang="en-US" sz="2800" u="sng" dirty="0" smtClean="0">
                <a:solidFill>
                  <a:srgbClr val="FFFF00"/>
                </a:solidFill>
                <a:cs typeface="Aharoni" pitchFamily="2" charset="-79"/>
              </a:rPr>
              <a:t>3</a:t>
            </a:r>
            <a:r>
              <a:rPr lang="en-US" sz="2800" u="sng" dirty="0" smtClean="0">
                <a:solidFill>
                  <a:srgbClr val="FFFF00"/>
                </a:solidFill>
                <a:latin typeface="Aharoni" pitchFamily="2" charset="-79"/>
                <a:cs typeface="Aharoni" pitchFamily="2" charset="-79"/>
              </a:rPr>
              <a:t>. </a:t>
            </a:r>
            <a:r>
              <a:rPr lang="en-US" sz="2800" b="1" dirty="0" smtClean="0">
                <a:solidFill>
                  <a:schemeClr val="bg1"/>
                </a:solidFill>
              </a:rPr>
              <a:t>Misuse of testimonials </a:t>
            </a:r>
            <a:r>
              <a:rPr lang="en-US" sz="2800" u="sng" dirty="0" smtClean="0">
                <a:solidFill>
                  <a:srgbClr val="FFFF00"/>
                </a:solidFill>
                <a:latin typeface="Aharoni" pitchFamily="2" charset="-79"/>
                <a:cs typeface="Aharoni" pitchFamily="2" charset="-79"/>
              </a:rPr>
              <a:t>:-</a:t>
            </a:r>
          </a:p>
          <a:p>
            <a:r>
              <a:rPr lang="en-US" sz="2800" dirty="0" smtClean="0">
                <a:solidFill>
                  <a:schemeClr val="bg1"/>
                </a:solidFill>
              </a:rPr>
              <a:t>Testimonial is a statement given by a popular personality or any other person claiming the superiority of the brand. In fact, many! advertisers pay handsome amounts of money to extract the statement from a personality even though he/she may not be the user of the product. Take the example of ads of soaps, cosmetics, foods products, etc. You will come across a personality praising the product so much, but in reality she/he must not have used the such products.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6938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514350" indent="-514350">
              <a:buFontTx/>
              <a:buAutoNum type="arabicPeriod" startAt="4"/>
            </a:pPr>
            <a:r>
              <a:rPr lang="en-US" sz="2800" b="1" dirty="0" smtClean="0"/>
              <a:t>Misrepresentation:-</a:t>
            </a:r>
            <a:endParaRPr lang="en-US" sz="2800" dirty="0" smtClean="0"/>
          </a:p>
          <a:p>
            <a:pPr marL="514350" lvl="0" indent="-514350"/>
            <a:r>
              <a:rPr lang="en-US" sz="2800" b="1" dirty="0" smtClean="0">
                <a:solidFill>
                  <a:srgbClr val="FFFF00"/>
                </a:solidFill>
                <a:latin typeface="Aharoni" pitchFamily="2" charset="-79"/>
                <a:cs typeface="Aharoni" pitchFamily="2" charset="-79"/>
              </a:rPr>
              <a:t>      We</a:t>
            </a:r>
            <a:r>
              <a:rPr lang="en-US" sz="2800" dirty="0" smtClean="0"/>
              <a:t> must have come across competing brands with similar names, </a:t>
            </a:r>
          </a:p>
          <a:p>
            <a:pPr marL="514350" lvl="0" indent="-514350"/>
            <a:r>
              <a:rPr lang="en-US" sz="2800" dirty="0" smtClean="0"/>
              <a:t>       </a:t>
            </a:r>
            <a:r>
              <a:rPr lang="en-US" sz="2800" dirty="0" smtClean="0">
                <a:solidFill>
                  <a:schemeClr val="tx1"/>
                </a:solidFill>
              </a:rPr>
              <a:t>such as </a:t>
            </a:r>
            <a:r>
              <a:rPr lang="en-US" sz="2800" dirty="0" err="1" smtClean="0">
                <a:solidFill>
                  <a:schemeClr val="tx1"/>
                </a:solidFill>
              </a:rPr>
              <a:t>Lux</a:t>
            </a:r>
            <a:r>
              <a:rPr lang="en-US" sz="2800" dirty="0" smtClean="0">
                <a:solidFill>
                  <a:schemeClr val="tx1"/>
                </a:solidFill>
              </a:rPr>
              <a:t> and </a:t>
            </a:r>
            <a:r>
              <a:rPr lang="en-US" sz="2800" dirty="0" err="1" smtClean="0">
                <a:solidFill>
                  <a:schemeClr val="tx1"/>
                </a:solidFill>
              </a:rPr>
              <a:t>Lex</a:t>
            </a:r>
            <a:r>
              <a:rPr lang="en-US" sz="2800" dirty="0" smtClean="0">
                <a:solidFill>
                  <a:schemeClr val="tx1"/>
                </a:solidFill>
              </a:rPr>
              <a:t>, </a:t>
            </a:r>
          </a:p>
          <a:p>
            <a:pPr marL="514350" lvl="0" indent="-514350"/>
            <a:r>
              <a:rPr lang="en-US" sz="2800" dirty="0" smtClean="0">
                <a:solidFill>
                  <a:schemeClr val="tx1"/>
                </a:solidFill>
              </a:rPr>
              <a:t>       Bata and </a:t>
            </a:r>
            <a:r>
              <a:rPr lang="en-US" sz="2800" dirty="0" err="1" smtClean="0">
                <a:solidFill>
                  <a:schemeClr val="tx1"/>
                </a:solidFill>
              </a:rPr>
              <a:t>Bala</a:t>
            </a:r>
            <a:r>
              <a:rPr lang="en-US" sz="2800" dirty="0" smtClean="0">
                <a:solidFill>
                  <a:schemeClr val="tx1"/>
                </a:solidFill>
              </a:rPr>
              <a:t>. </a:t>
            </a:r>
          </a:p>
          <a:p>
            <a:pPr marL="514350" lvl="0" indent="-514350"/>
            <a:r>
              <a:rPr lang="en-US" sz="2800" dirty="0" smtClean="0">
                <a:solidFill>
                  <a:schemeClr val="tx1"/>
                </a:solidFill>
              </a:rPr>
              <a:t>        </a:t>
            </a:r>
            <a:r>
              <a:rPr lang="en-US" sz="2800" dirty="0" err="1" smtClean="0">
                <a:solidFill>
                  <a:schemeClr val="tx1"/>
                </a:solidFill>
              </a:rPr>
              <a:t>Sintex</a:t>
            </a:r>
            <a:r>
              <a:rPr lang="en-US" sz="2800" dirty="0" smtClean="0">
                <a:solidFill>
                  <a:schemeClr val="tx1"/>
                </a:solidFill>
              </a:rPr>
              <a:t> and </a:t>
            </a:r>
            <a:r>
              <a:rPr lang="en-US" sz="2800" dirty="0" err="1" smtClean="0">
                <a:solidFill>
                  <a:schemeClr val="tx1"/>
                </a:solidFill>
              </a:rPr>
              <a:t>Suntex</a:t>
            </a:r>
            <a:r>
              <a:rPr lang="en-US" sz="2800" dirty="0" smtClean="0">
                <a:solidFill>
                  <a:schemeClr val="tx1"/>
                </a:solidFill>
              </a:rPr>
              <a:t>, </a:t>
            </a:r>
          </a:p>
          <a:p>
            <a:pPr marL="514350" lvl="0" indent="-514350"/>
            <a:r>
              <a:rPr lang="en-US" sz="2800" dirty="0" smtClean="0">
                <a:solidFill>
                  <a:schemeClr val="tx1"/>
                </a:solidFill>
              </a:rPr>
              <a:t>       Parle-G  and Parle C</a:t>
            </a:r>
          </a:p>
          <a:p>
            <a:pPr marL="514350" lvl="0" indent="-514350"/>
            <a:r>
              <a:rPr lang="en-US" sz="2800" dirty="0" smtClean="0"/>
              <a:t>etc. </a:t>
            </a:r>
          </a:p>
          <a:p>
            <a:pPr marL="514350" lvl="0" indent="-514350"/>
            <a:r>
              <a:rPr lang="en-US" sz="2800" dirty="0" smtClean="0"/>
              <a:t>       Also some sellers may state that their product is of export quality and sometimes they say that their product is made as Japan'. All this is done to fool the customers.</a:t>
            </a:r>
            <a:endParaRPr lang="en-US" sz="2800" b="1" u="sng" dirty="0" smtClean="0">
              <a:solidFill>
                <a:srgbClr val="FFFF00"/>
              </a:solidFill>
              <a:latin typeface="Aharoni" pitchFamily="2" charset="-79"/>
              <a:cs typeface="Aharoni" pitchFamily="2" charset="-79"/>
            </a:endParaRPr>
          </a:p>
          <a:p>
            <a:pPr marL="514350" indent="-514350"/>
            <a:r>
              <a:rPr lang="en-US" sz="2800" b="1" dirty="0" smtClean="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3539430"/>
          </a:xfrm>
          <a:prstGeom prst="rect">
            <a:avLst/>
          </a:prstGeom>
          <a:solidFill>
            <a:schemeClr val="accent2"/>
          </a:solidFill>
        </p:spPr>
        <p:txBody>
          <a:bodyPr wrap="square" rtlCol="0">
            <a:spAutoFit/>
          </a:bodyPr>
          <a:lstStyle/>
          <a:p>
            <a:pPr lvl="0"/>
            <a:r>
              <a:rPr lang="en-US" sz="3200" u="sng" dirty="0" smtClean="0">
                <a:solidFill>
                  <a:srgbClr val="FFFF00"/>
                </a:solidFill>
                <a:cs typeface="Aharoni" pitchFamily="2" charset="-79"/>
              </a:rPr>
              <a:t>5</a:t>
            </a:r>
            <a:r>
              <a:rPr lang="en-US" sz="3200" u="sng" dirty="0" smtClean="0">
                <a:solidFill>
                  <a:srgbClr val="FFFF00"/>
                </a:solidFill>
                <a:latin typeface="Aharoni" pitchFamily="2" charset="-79"/>
                <a:cs typeface="Aharoni" pitchFamily="2" charset="-79"/>
              </a:rPr>
              <a:t>. </a:t>
            </a:r>
            <a:r>
              <a:rPr lang="en-US" sz="3200" b="1" dirty="0" smtClean="0">
                <a:solidFill>
                  <a:schemeClr val="bg1"/>
                </a:solidFill>
              </a:rPr>
              <a:t>Lies (Total Lies)</a:t>
            </a:r>
            <a:endParaRPr lang="en-US" sz="3200" dirty="0" smtClean="0">
              <a:solidFill>
                <a:schemeClr val="bg1"/>
              </a:solidFill>
            </a:endParaRPr>
          </a:p>
          <a:p>
            <a:r>
              <a:rPr lang="en-US" sz="3200" u="sng" dirty="0" smtClean="0">
                <a:solidFill>
                  <a:schemeClr val="bg1"/>
                </a:solidFill>
                <a:latin typeface="Aharoni" pitchFamily="2" charset="-79"/>
                <a:cs typeface="Aharoni" pitchFamily="2" charset="-79"/>
              </a:rPr>
              <a:t>T</a:t>
            </a:r>
            <a:r>
              <a:rPr lang="en-US" sz="3200" dirty="0" smtClean="0">
                <a:solidFill>
                  <a:schemeClr val="bg1"/>
                </a:solidFill>
              </a:rPr>
              <a:t>here are also cases of advertisers presenting total lies in the ads to trick the customers. For instance, one ad sand "You ca reduce your weight "no dieting, no drugs, no exercises, fasting'. And some of those who responded to this ad landed the hospital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990600"/>
            <a:ext cx="7696200" cy="3539430"/>
          </a:xfrm>
          <a:prstGeom prst="rect">
            <a:avLst/>
          </a:prstGeom>
          <a:solidFill>
            <a:schemeClr val="accent2"/>
          </a:solidFill>
        </p:spPr>
        <p:txBody>
          <a:bodyPr wrap="square" rtlCol="0">
            <a:spAutoFit/>
          </a:bodyPr>
          <a:lstStyle/>
          <a:p>
            <a:pPr lvl="0"/>
            <a:r>
              <a:rPr lang="en-US" sz="3200" b="1" u="sng" dirty="0" smtClean="0">
                <a:solidFill>
                  <a:srgbClr val="FFFF00"/>
                </a:solidFill>
                <a:cs typeface="Aharoni" pitchFamily="2" charset="-79"/>
              </a:rPr>
              <a:t>6</a:t>
            </a:r>
            <a:r>
              <a:rPr lang="en-US" sz="3200" b="1" u="sng" dirty="0" smtClean="0">
                <a:solidFill>
                  <a:srgbClr val="FFFF00"/>
                </a:solidFill>
                <a:latin typeface="Aharoni" pitchFamily="2" charset="-79"/>
                <a:cs typeface="Aharoni" pitchFamily="2" charset="-79"/>
              </a:rPr>
              <a:t>. </a:t>
            </a:r>
            <a:r>
              <a:rPr lang="en-US" sz="3200" b="1" dirty="0" smtClean="0">
                <a:solidFill>
                  <a:schemeClr val="bg1"/>
                </a:solidFill>
              </a:rPr>
              <a:t>Pressure tactics </a:t>
            </a:r>
          </a:p>
          <a:p>
            <a:pPr lvl="0"/>
            <a:r>
              <a:rPr lang="en-US" sz="3200" dirty="0" smtClean="0">
                <a:solidFill>
                  <a:schemeClr val="bg1"/>
                </a:solidFill>
              </a:rPr>
              <a:t>Some firms use pressure tactics to persuade customers to buy the products or services. For instance, certain private institutions may state the last date for enrolment. After some days again they extend the last date and continue to do so to fool the students.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838200" y="304800"/>
            <a:ext cx="7696200" cy="2554545"/>
          </a:xfrm>
          <a:prstGeom prst="rect">
            <a:avLst/>
          </a:prstGeom>
          <a:solidFill>
            <a:schemeClr val="accent2"/>
          </a:solidFill>
        </p:spPr>
        <p:txBody>
          <a:bodyPr wrap="square" rtlCol="0">
            <a:spAutoFit/>
          </a:bodyPr>
          <a:lstStyle/>
          <a:p>
            <a:r>
              <a:rPr lang="en-US" sz="3200" b="1" u="sng" dirty="0" smtClean="0">
                <a:solidFill>
                  <a:srgbClr val="FFFF00"/>
                </a:solidFill>
                <a:cs typeface="Aharoni" pitchFamily="2" charset="-79"/>
              </a:rPr>
              <a:t>7.</a:t>
            </a:r>
            <a:r>
              <a:rPr lang="en-US" sz="3200" b="1" u="sng" dirty="0" smtClean="0">
                <a:solidFill>
                  <a:srgbClr val="FFFF00"/>
                </a:solidFill>
                <a:latin typeface="Aharoni" pitchFamily="2" charset="-79"/>
                <a:cs typeface="Aharoni" pitchFamily="2" charset="-79"/>
              </a:rPr>
              <a:t> </a:t>
            </a:r>
            <a:r>
              <a:rPr lang="en-US" sz="3200" b="1" dirty="0" smtClean="0">
                <a:solidFill>
                  <a:schemeClr val="bg1"/>
                </a:solidFill>
              </a:rPr>
              <a:t>Poor taste </a:t>
            </a:r>
            <a:r>
              <a:rPr lang="en-US" sz="3200" u="sng" dirty="0" smtClean="0">
                <a:solidFill>
                  <a:schemeClr val="bg1"/>
                </a:solidFill>
                <a:latin typeface="Aharoni" pitchFamily="2" charset="-79"/>
                <a:cs typeface="Aharoni" pitchFamily="2" charset="-79"/>
              </a:rPr>
              <a:t>:-</a:t>
            </a:r>
          </a:p>
          <a:p>
            <a:r>
              <a:rPr lang="en-US" sz="3200" dirty="0" smtClean="0">
                <a:solidFill>
                  <a:schemeClr val="bg1"/>
                </a:solidFill>
              </a:rPr>
              <a:t>At times some advertisers present vulgar scenes involving sexual innuendo, nudity and double meaning. For instance, </a:t>
            </a:r>
          </a:p>
          <a:p>
            <a:r>
              <a:rPr lang="en-US" sz="3200" u="sng" dirty="0" smtClean="0">
                <a:solidFill>
                  <a:srgbClr val="FFFF00"/>
                </a:solidFill>
                <a:latin typeface="Aharoni" pitchFamily="2" charset="-79"/>
                <a:cs typeface="Aharoni" pitchFamily="2" charset="-79"/>
              </a:rPr>
              <a:t>All ads of </a:t>
            </a:r>
            <a:r>
              <a:rPr lang="en-US" sz="3200" u="sng" dirty="0" err="1" smtClean="0">
                <a:solidFill>
                  <a:srgbClr val="FFFF00"/>
                </a:solidFill>
                <a:latin typeface="Aharoni" pitchFamily="2" charset="-79"/>
                <a:cs typeface="Aharoni" pitchFamily="2" charset="-79"/>
              </a:rPr>
              <a:t>Deos</a:t>
            </a:r>
            <a:r>
              <a:rPr lang="en-US" sz="3200" u="sng" dirty="0" smtClean="0">
                <a:solidFill>
                  <a:srgbClr val="FFFF00"/>
                </a:solidFill>
                <a:latin typeface="Aharoni" pitchFamily="2" charset="-79"/>
                <a:cs typeface="Aharoni" pitchFamily="2" charset="-79"/>
              </a:rPr>
              <a:t> or body spray </a:t>
            </a:r>
          </a:p>
        </p:txBody>
      </p:sp>
      <p:pic>
        <p:nvPicPr>
          <p:cNvPr id="3074" name="Picture 2" descr="C:\Users\DELL\Pictures\FOGG-FRESH-ORIENTAL-1423821594-10012309.jpg"/>
          <p:cNvPicPr>
            <a:picLocks noChangeAspect="1" noChangeArrowheads="1"/>
          </p:cNvPicPr>
          <p:nvPr/>
        </p:nvPicPr>
        <p:blipFill>
          <a:blip r:embed="rId3"/>
          <a:srcRect/>
          <a:stretch>
            <a:fillRect/>
          </a:stretch>
        </p:blipFill>
        <p:spPr bwMode="auto">
          <a:xfrm>
            <a:off x="5562600" y="3810000"/>
            <a:ext cx="285750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additive="base">
                                        <p:cTn id="12" dur="500" fill="hold"/>
                                        <p:tgtEl>
                                          <p:spTgt spid="3074"/>
                                        </p:tgtEl>
                                        <p:attrNameLst>
                                          <p:attrName>ppt_x</p:attrName>
                                        </p:attrNameLst>
                                      </p:cBhvr>
                                      <p:tavLst>
                                        <p:tav tm="0">
                                          <p:val>
                                            <p:strVal val="#ppt_x"/>
                                          </p:val>
                                        </p:tav>
                                        <p:tav tm="100000">
                                          <p:val>
                                            <p:strVal val="#ppt_x"/>
                                          </p:val>
                                        </p:tav>
                                      </p:tavLst>
                                    </p:anim>
                                    <p:anim calcmode="lin" valueType="num">
                                      <p:cBhvr additive="base">
                                        <p:cTn id="13"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685800" y="1"/>
            <a:ext cx="7696200" cy="4524315"/>
          </a:xfrm>
          <a:prstGeom prst="rect">
            <a:avLst/>
          </a:prstGeom>
          <a:solidFill>
            <a:schemeClr val="accent2"/>
          </a:solidFill>
        </p:spPr>
        <p:txBody>
          <a:bodyPr wrap="square" rtlCol="0">
            <a:spAutoFit/>
          </a:bodyPr>
          <a:lstStyle/>
          <a:p>
            <a:pPr lvl="0"/>
            <a:r>
              <a:rPr lang="en-US" sz="3200" b="1" u="sng" dirty="0" smtClean="0">
                <a:solidFill>
                  <a:srgbClr val="FFFF00"/>
                </a:solidFill>
                <a:cs typeface="Aharoni" pitchFamily="2" charset="-79"/>
              </a:rPr>
              <a:t>8. </a:t>
            </a:r>
            <a:r>
              <a:rPr lang="en-US" sz="3200" b="1" dirty="0" smtClean="0">
                <a:solidFill>
                  <a:schemeClr val="bg1"/>
                </a:solidFill>
              </a:rPr>
              <a:t>Brand comparison – unhealthy </a:t>
            </a:r>
            <a:endParaRPr lang="en-US" sz="3200" dirty="0" smtClean="0">
              <a:solidFill>
                <a:schemeClr val="bg1"/>
              </a:solidFill>
            </a:endParaRPr>
          </a:p>
          <a:p>
            <a:r>
              <a:rPr lang="en-US" sz="3200" dirty="0" smtClean="0"/>
              <a:t/>
            </a:r>
            <a:br>
              <a:rPr lang="en-US" sz="3200" dirty="0" smtClean="0"/>
            </a:br>
            <a:r>
              <a:rPr lang="en-US" sz="3200" dirty="0" smtClean="0">
                <a:solidFill>
                  <a:schemeClr val="bg1"/>
                </a:solidFill>
              </a:rPr>
              <a:t>Now-a-days, advertisers are engaged in unhealthy brand comparisons with the help of advertising. Such comparisons create problems and confusion for the right choice of products as far as audience is concerned. Examples can be cited that of Colgate toothpaste, and </a:t>
            </a:r>
            <a:r>
              <a:rPr lang="en-US" sz="3200" dirty="0" err="1" smtClean="0">
                <a:solidFill>
                  <a:schemeClr val="bg1"/>
                </a:solidFill>
              </a:rPr>
              <a:t>Pepsodent</a:t>
            </a:r>
            <a:r>
              <a:rPr lang="en-US" sz="3200" dirty="0" smtClean="0">
                <a:solidFill>
                  <a:schemeClr val="bg1"/>
                </a:solidFill>
              </a:rPr>
              <a:t> toothpaste</a:t>
            </a:r>
            <a:r>
              <a:rPr lang="en-US" sz="3200" dirty="0" smtClean="0"/>
              <a:t>.</a:t>
            </a:r>
          </a:p>
        </p:txBody>
      </p:sp>
      <p:pic>
        <p:nvPicPr>
          <p:cNvPr id="4098" name="Picture 2" descr="C:\Users\DELL\Pictures\Jio vs Airtel.jpg"/>
          <p:cNvPicPr>
            <a:picLocks noChangeAspect="1" noChangeArrowheads="1"/>
          </p:cNvPicPr>
          <p:nvPr/>
        </p:nvPicPr>
        <p:blipFill>
          <a:blip r:embed="rId3"/>
          <a:srcRect/>
          <a:stretch>
            <a:fillRect/>
          </a:stretch>
        </p:blipFill>
        <p:spPr bwMode="auto">
          <a:xfrm>
            <a:off x="5410200" y="4876800"/>
            <a:ext cx="2733675" cy="1543050"/>
          </a:xfrm>
          <a:prstGeom prst="rect">
            <a:avLst/>
          </a:prstGeom>
          <a:noFill/>
        </p:spPr>
      </p:pic>
      <p:pic>
        <p:nvPicPr>
          <p:cNvPr id="4099" name="Picture 3" descr="C:\Users\DELL\Pictures\colgate vs Pepsodent.jpg"/>
          <p:cNvPicPr>
            <a:picLocks noChangeAspect="1" noChangeArrowheads="1"/>
          </p:cNvPicPr>
          <p:nvPr/>
        </p:nvPicPr>
        <p:blipFill>
          <a:blip r:embed="rId4"/>
          <a:srcRect/>
          <a:stretch>
            <a:fillRect/>
          </a:stretch>
        </p:blipFill>
        <p:spPr bwMode="auto">
          <a:xfrm>
            <a:off x="1676400" y="4953000"/>
            <a:ext cx="1743075" cy="1628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 calcmode="lin" valueType="num">
                                      <p:cBhvr additive="base">
                                        <p:cTn id="12" dur="500" fill="hold"/>
                                        <p:tgtEl>
                                          <p:spTgt spid="4099"/>
                                        </p:tgtEl>
                                        <p:attrNameLst>
                                          <p:attrName>ppt_x</p:attrName>
                                        </p:attrNameLst>
                                      </p:cBhvr>
                                      <p:tavLst>
                                        <p:tav tm="0">
                                          <p:val>
                                            <p:strVal val="#ppt_x"/>
                                          </p:val>
                                        </p:tav>
                                        <p:tav tm="100000">
                                          <p:val>
                                            <p:strVal val="#ppt_x"/>
                                          </p:val>
                                        </p:tav>
                                      </p:tavLst>
                                    </p:anim>
                                    <p:anim calcmode="lin" valueType="num">
                                      <p:cBhvr additive="base">
                                        <p:cTn id="13"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098"/>
                                        </p:tgtEl>
                                        <p:attrNameLst>
                                          <p:attrName>style.visibility</p:attrName>
                                        </p:attrNameLst>
                                      </p:cBhvr>
                                      <p:to>
                                        <p:strVal val="visible"/>
                                      </p:to>
                                    </p:set>
                                    <p:anim calcmode="lin" valueType="num">
                                      <p:cBhvr additive="base">
                                        <p:cTn id="18" dur="500" fill="hold"/>
                                        <p:tgtEl>
                                          <p:spTgt spid="4098"/>
                                        </p:tgtEl>
                                        <p:attrNameLst>
                                          <p:attrName>ppt_x</p:attrName>
                                        </p:attrNameLst>
                                      </p:cBhvr>
                                      <p:tavLst>
                                        <p:tav tm="0">
                                          <p:val>
                                            <p:strVal val="#ppt_x"/>
                                          </p:val>
                                        </p:tav>
                                        <p:tav tm="100000">
                                          <p:val>
                                            <p:strVal val="#ppt_x"/>
                                          </p:val>
                                        </p:tav>
                                      </p:tavLst>
                                    </p:anim>
                                    <p:anim calcmode="lin" valueType="num">
                                      <p:cBhvr additive="base">
                                        <p:cTn id="19"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04800"/>
            <a:ext cx="7696200"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lvl="0"/>
            <a:r>
              <a:rPr lang="en-US" sz="3200" b="1" dirty="0" smtClean="0">
                <a:solidFill>
                  <a:schemeClr val="bg1"/>
                </a:solidFill>
                <a:latin typeface="Aharoni" pitchFamily="2" charset="-79"/>
                <a:cs typeface="Aharoni" pitchFamily="2" charset="-79"/>
              </a:rPr>
              <a:t>9. </a:t>
            </a:r>
            <a:r>
              <a:rPr lang="en-US" sz="3200" b="1" dirty="0" smtClean="0"/>
              <a:t>Advertising to children:-</a:t>
            </a:r>
          </a:p>
        </p:txBody>
      </p:sp>
      <p:pic>
        <p:nvPicPr>
          <p:cNvPr id="5122" name="Picture 2" descr="C:\Users\DELL\Pictures\KINDER JOY.jpg"/>
          <p:cNvPicPr>
            <a:picLocks noChangeAspect="1" noChangeArrowheads="1"/>
          </p:cNvPicPr>
          <p:nvPr/>
        </p:nvPicPr>
        <p:blipFill>
          <a:blip r:embed="rId3"/>
          <a:srcRect/>
          <a:stretch>
            <a:fillRect/>
          </a:stretch>
        </p:blipFill>
        <p:spPr bwMode="auto">
          <a:xfrm>
            <a:off x="4571999" y="1143000"/>
            <a:ext cx="4436533" cy="2495550"/>
          </a:xfrm>
          <a:prstGeom prst="rect">
            <a:avLst/>
          </a:prstGeom>
          <a:noFill/>
        </p:spPr>
      </p:pic>
      <p:pic>
        <p:nvPicPr>
          <p:cNvPr id="5123" name="Picture 3" descr="C:\Users\DELL\Pictures\WADA PAV.jpg"/>
          <p:cNvPicPr>
            <a:picLocks noChangeAspect="1" noChangeArrowheads="1"/>
          </p:cNvPicPr>
          <p:nvPr/>
        </p:nvPicPr>
        <p:blipFill>
          <a:blip r:embed="rId4"/>
          <a:srcRect/>
          <a:stretch>
            <a:fillRect/>
          </a:stretch>
        </p:blipFill>
        <p:spPr bwMode="auto">
          <a:xfrm>
            <a:off x="838200" y="4038600"/>
            <a:ext cx="3733800" cy="2500023"/>
          </a:xfrm>
          <a:prstGeom prst="rect">
            <a:avLst/>
          </a:prstGeom>
          <a:noFill/>
        </p:spPr>
      </p:pic>
      <p:pic>
        <p:nvPicPr>
          <p:cNvPr id="7" name="Picture 4" descr="C:\Users\DELL\Pictures\MCAD.jpg"/>
          <p:cNvPicPr>
            <a:picLocks noChangeAspect="1" noChangeArrowheads="1"/>
          </p:cNvPicPr>
          <p:nvPr/>
        </p:nvPicPr>
        <p:blipFill>
          <a:blip r:embed="rId5"/>
          <a:srcRect/>
          <a:stretch>
            <a:fillRect/>
          </a:stretch>
        </p:blipFill>
        <p:spPr bwMode="auto">
          <a:xfrm>
            <a:off x="115455" y="1752600"/>
            <a:ext cx="3313545" cy="1952625"/>
          </a:xfrm>
          <a:prstGeom prst="rect">
            <a:avLst/>
          </a:prstGeom>
          <a:noFill/>
        </p:spPr>
      </p:pic>
      <p:pic>
        <p:nvPicPr>
          <p:cNvPr id="5126" name="Picture 6" descr="C:\Users\DELL\Pictures\PIZZA.jpg"/>
          <p:cNvPicPr>
            <a:picLocks noChangeAspect="1" noChangeArrowheads="1"/>
          </p:cNvPicPr>
          <p:nvPr/>
        </p:nvPicPr>
        <p:blipFill>
          <a:blip r:embed="rId6"/>
          <a:srcRect/>
          <a:stretch>
            <a:fillRect/>
          </a:stretch>
        </p:blipFill>
        <p:spPr bwMode="auto">
          <a:xfrm>
            <a:off x="5410200" y="4302466"/>
            <a:ext cx="3219450" cy="20221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 calcmode="lin" valueType="num">
                                      <p:cBhvr additive="base">
                                        <p:cTn id="12" dur="500" fill="hold"/>
                                        <p:tgtEl>
                                          <p:spTgt spid="5123"/>
                                        </p:tgtEl>
                                        <p:attrNameLst>
                                          <p:attrName>ppt_x</p:attrName>
                                        </p:attrNameLst>
                                      </p:cBhvr>
                                      <p:tavLst>
                                        <p:tav tm="0">
                                          <p:val>
                                            <p:strVal val="#ppt_x"/>
                                          </p:val>
                                        </p:tav>
                                        <p:tav tm="100000">
                                          <p:val>
                                            <p:strVal val="#ppt_x"/>
                                          </p:val>
                                        </p:tav>
                                      </p:tavLst>
                                    </p:anim>
                                    <p:anim calcmode="lin" valueType="num">
                                      <p:cBhvr additive="base">
                                        <p:cTn id="13"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126"/>
                                        </p:tgtEl>
                                        <p:attrNameLst>
                                          <p:attrName>style.visibility</p:attrName>
                                        </p:attrNameLst>
                                      </p:cBhvr>
                                      <p:to>
                                        <p:strVal val="visible"/>
                                      </p:to>
                                    </p:set>
                                    <p:anim calcmode="lin" valueType="num">
                                      <p:cBhvr additive="base">
                                        <p:cTn id="18" dur="500" fill="hold"/>
                                        <p:tgtEl>
                                          <p:spTgt spid="5126"/>
                                        </p:tgtEl>
                                        <p:attrNameLst>
                                          <p:attrName>ppt_x</p:attrName>
                                        </p:attrNameLst>
                                      </p:cBhvr>
                                      <p:tavLst>
                                        <p:tav tm="0">
                                          <p:val>
                                            <p:strVal val="#ppt_x"/>
                                          </p:val>
                                        </p:tav>
                                        <p:tav tm="100000">
                                          <p:val>
                                            <p:strVal val="#ppt_x"/>
                                          </p:val>
                                        </p:tav>
                                      </p:tavLst>
                                    </p:anim>
                                    <p:anim calcmode="lin" valueType="num">
                                      <p:cBhvr additive="base">
                                        <p:cTn id="19"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122"/>
                                        </p:tgtEl>
                                        <p:attrNameLst>
                                          <p:attrName>style.visibility</p:attrName>
                                        </p:attrNameLst>
                                      </p:cBhvr>
                                      <p:to>
                                        <p:strVal val="visible"/>
                                      </p:to>
                                    </p:set>
                                    <p:anim calcmode="lin" valueType="num">
                                      <p:cBhvr additive="base">
                                        <p:cTn id="24" dur="500" fill="hold"/>
                                        <p:tgtEl>
                                          <p:spTgt spid="5122"/>
                                        </p:tgtEl>
                                        <p:attrNameLst>
                                          <p:attrName>ppt_x</p:attrName>
                                        </p:attrNameLst>
                                      </p:cBhvr>
                                      <p:tavLst>
                                        <p:tav tm="0">
                                          <p:val>
                                            <p:strVal val="#ppt_x"/>
                                          </p:val>
                                        </p:tav>
                                        <p:tav tm="100000">
                                          <p:val>
                                            <p:strVal val="#ppt_x"/>
                                          </p:val>
                                        </p:tav>
                                      </p:tavLst>
                                    </p:anim>
                                    <p:anim calcmode="lin" valueType="num">
                                      <p:cBhvr additive="base">
                                        <p:cTn id="25"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04800"/>
            <a:ext cx="7696200" cy="649408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sz="3200" b="1" dirty="0" smtClean="0">
              <a:solidFill>
                <a:schemeClr val="bg1"/>
              </a:solidFill>
              <a:latin typeface="Aharoni" pitchFamily="2" charset="-79"/>
              <a:cs typeface="Aharoni" pitchFamily="2" charset="-79"/>
            </a:endParaRPr>
          </a:p>
          <a:p>
            <a:pPr lvl="0"/>
            <a:r>
              <a:rPr lang="en-US" sz="3200" b="1" dirty="0" smtClean="0">
                <a:solidFill>
                  <a:schemeClr val="bg1"/>
                </a:solidFill>
                <a:latin typeface="Aharoni" pitchFamily="2" charset="-79"/>
                <a:cs typeface="Aharoni" pitchFamily="2" charset="-79"/>
              </a:rPr>
              <a:t>9. </a:t>
            </a:r>
            <a:r>
              <a:rPr lang="en-US" sz="3200" b="1" dirty="0" smtClean="0"/>
              <a:t>Advertising to children:-</a:t>
            </a:r>
          </a:p>
          <a:p>
            <a:r>
              <a:rPr lang="en-US" sz="3200" dirty="0" smtClean="0">
                <a:solidFill>
                  <a:schemeClr val="bg1"/>
                </a:solidFill>
              </a:rPr>
              <a:t>Advertisers try to exploit the young kids by advertising products which are not conducive to their health. This includes the ads of chocolates, soft-drinks, etc. Quite often such products lack nutritional value. However, they make believe the kids that such products are healthy for their mind and body, and as such the kids demand such products from their parents. There are cases where ads created inferiority complex if they do not use the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304800" y="304800"/>
            <a:ext cx="8229600" cy="5509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sz="3200" b="1" dirty="0" smtClean="0">
              <a:solidFill>
                <a:schemeClr val="bg1"/>
              </a:solidFill>
              <a:latin typeface="Aharoni" pitchFamily="2" charset="-79"/>
              <a:cs typeface="Aharoni" pitchFamily="2" charset="-79"/>
            </a:endParaRPr>
          </a:p>
          <a:p>
            <a:r>
              <a:rPr lang="en-US" sz="3200" b="1" dirty="0" smtClean="0">
                <a:solidFill>
                  <a:schemeClr val="bg1"/>
                </a:solidFill>
                <a:latin typeface="Aharoni" pitchFamily="2" charset="-79"/>
                <a:cs typeface="Aharoni" pitchFamily="2" charset="-79"/>
              </a:rPr>
              <a:t>10. Claim for winning awards/certificate.:-</a:t>
            </a:r>
          </a:p>
          <a:p>
            <a:r>
              <a:rPr lang="en-US" sz="3200" dirty="0" smtClean="0">
                <a:solidFill>
                  <a:schemeClr val="bg1"/>
                </a:solidFill>
              </a:rPr>
              <a:t>Advertisers make claims that they have won international and for their excellence in quality. They may have won such awards but many-a-times, the awards may be consolation ones. Again the quality that they have presented may be far superior than what they sell in the local market.</a:t>
            </a:r>
          </a:p>
          <a:p>
            <a:r>
              <a:rPr lang="en-US" sz="3200" dirty="0" smtClean="0"/>
              <a:t/>
            </a:r>
            <a:br>
              <a:rPr lang="en-US" sz="3200" dirty="0" smtClean="0"/>
            </a:br>
            <a:endParaRPr lang="en-US" sz="3200" b="1" dirty="0" smtClean="0">
              <a:solidFill>
                <a:schemeClr val="bg1"/>
              </a:solidFill>
              <a:latin typeface="Aharoni" pitchFamily="2" charset="-79"/>
              <a:cs typeface="Aharoni" pitchFamily="2" charset="-79"/>
            </a:endParaRPr>
          </a:p>
        </p:txBody>
      </p:sp>
      <p:sp>
        <p:nvSpPr>
          <p:cNvPr id="4" name="Rectangle 3"/>
          <p:cNvSpPr/>
          <p:nvPr/>
        </p:nvSpPr>
        <p:spPr>
          <a:xfrm>
            <a:off x="762000" y="2743200"/>
            <a:ext cx="8153400" cy="646331"/>
          </a:xfrm>
          <a:prstGeom prst="rect">
            <a:avLst/>
          </a:prstGeom>
        </p:spPr>
        <p:txBody>
          <a:bodyPr wrap="square">
            <a:spAutoFit/>
          </a:bodyPr>
          <a:lstStyle/>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Definition:- </a:t>
            </a:r>
            <a:r>
              <a:rPr lang="en-US" sz="2400" dirty="0" smtClean="0">
                <a:solidFill>
                  <a:schemeClr val="bg1"/>
                </a:solidFill>
              </a:rPr>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838200" y="304800"/>
            <a:ext cx="7696200" cy="5509200"/>
          </a:xfrm>
          <a:prstGeom prst="rect">
            <a:avLst/>
          </a:prstGeom>
          <a:solidFill>
            <a:schemeClr val="accent2"/>
          </a:solidFill>
        </p:spPr>
        <p:txBody>
          <a:bodyPr wrap="square" rtlCol="0">
            <a:spAutoFit/>
          </a:bodyPr>
          <a:lstStyle/>
          <a:p>
            <a:endParaRPr lang="en-US" sz="3200" b="1" dirty="0" smtClean="0">
              <a:solidFill>
                <a:schemeClr val="bg1"/>
              </a:solidFill>
              <a:latin typeface="Aharoni" pitchFamily="2" charset="-79"/>
              <a:cs typeface="Aharoni" pitchFamily="2" charset="-79"/>
            </a:endParaRPr>
          </a:p>
          <a:p>
            <a:pPr lvl="0"/>
            <a:r>
              <a:rPr lang="en-US" sz="3200" b="1" dirty="0" smtClean="0">
                <a:solidFill>
                  <a:schemeClr val="bg1"/>
                </a:solidFill>
                <a:latin typeface="Aharoni" pitchFamily="2" charset="-79"/>
                <a:cs typeface="Aharoni" pitchFamily="2" charset="-79"/>
              </a:rPr>
              <a:t>11. </a:t>
            </a:r>
            <a:r>
              <a:rPr lang="en-US" sz="3200" b="1" dirty="0" smtClean="0">
                <a:solidFill>
                  <a:schemeClr val="bg1"/>
                </a:solidFill>
              </a:rPr>
              <a:t>False statistics:-</a:t>
            </a:r>
          </a:p>
          <a:p>
            <a:r>
              <a:rPr lang="en-US" sz="3200" dirty="0" smtClean="0">
                <a:solidFill>
                  <a:schemeClr val="bg1"/>
                </a:solidFill>
              </a:rPr>
              <a:t>There are also advertisers who make use of false statistics to substantiate the superiority of their brands. For instance one magazine stated ‘One lakh copies already sold' but hardly few copies may be actually sold. Also, unethical educational institutions - (Indian as well as foreign ones) - state fake statistics such as rankings, placements, etc. to induce students to join their institutions.</a:t>
            </a:r>
          </a:p>
        </p:txBody>
      </p:sp>
      <p:sp>
        <p:nvSpPr>
          <p:cNvPr id="4" name="Rectangle 3"/>
          <p:cNvSpPr/>
          <p:nvPr/>
        </p:nvSpPr>
        <p:spPr>
          <a:xfrm>
            <a:off x="762000" y="2743200"/>
            <a:ext cx="8153400" cy="646331"/>
          </a:xfrm>
          <a:prstGeom prst="rect">
            <a:avLst/>
          </a:prstGeom>
        </p:spPr>
        <p:txBody>
          <a:bodyPr wrap="square">
            <a:spAutoFit/>
          </a:bodyPr>
          <a:lstStyle/>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04800"/>
            <a:ext cx="7696200" cy="4770537"/>
          </a:xfrm>
          <a:prstGeom prst="rect">
            <a:avLst/>
          </a:prstGeom>
          <a:solidFill>
            <a:schemeClr val="accent6">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sz="3200" b="1" dirty="0" smtClean="0">
              <a:solidFill>
                <a:schemeClr val="bg1"/>
              </a:solidFill>
              <a:latin typeface="Aharoni" pitchFamily="2" charset="-79"/>
              <a:cs typeface="Aharoni" pitchFamily="2" charset="-79"/>
            </a:endParaRPr>
          </a:p>
          <a:p>
            <a:r>
              <a:rPr lang="en-US" sz="3200" b="1" dirty="0" smtClean="0">
                <a:solidFill>
                  <a:schemeClr val="bg1"/>
                </a:solidFill>
                <a:latin typeface="Aharoni" pitchFamily="2" charset="-79"/>
                <a:cs typeface="Aharoni" pitchFamily="2" charset="-79"/>
              </a:rPr>
              <a:t>12. </a:t>
            </a:r>
            <a:r>
              <a:rPr lang="en-US" sz="3200" b="1" dirty="0" smtClean="0"/>
              <a:t>Free gift, discount, coupon:-</a:t>
            </a:r>
          </a:p>
          <a:p>
            <a:r>
              <a:rPr lang="en-US" sz="2400" b="1" dirty="0" smtClean="0">
                <a:solidFill>
                  <a:schemeClr val="bg1"/>
                </a:solidFill>
              </a:rPr>
              <a:t>You must have come across such ads as 'Pay for two and take three' or upto 50% discount or enter into a crossword puzzle or some other contest and win handsome prizes. Most of such advertising is another trick to fool the innocent customers. Even if the advertiser gives free gifts, they may not be worth the name and if there is discount sale, the product may be damaged or of old stock or of inferior quality. And there are contests in which the decision of the judges is final in favour of their known contest.</a:t>
            </a:r>
          </a:p>
        </p:txBody>
      </p:sp>
      <p:sp>
        <p:nvSpPr>
          <p:cNvPr id="4" name="Rectangle 3"/>
          <p:cNvSpPr/>
          <p:nvPr/>
        </p:nvSpPr>
        <p:spPr>
          <a:xfrm>
            <a:off x="762000" y="2743200"/>
            <a:ext cx="8153400" cy="646331"/>
          </a:xfrm>
          <a:prstGeom prst="rect">
            <a:avLst/>
          </a:prstGeom>
        </p:spPr>
        <p:txBody>
          <a:bodyPr wrap="square">
            <a:spAutoFit/>
          </a:bodyPr>
          <a:lstStyle/>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dirty="0" smtClean="0">
                <a:latin typeface="Aharoni" pitchFamily="2" charset="-79"/>
                <a:cs typeface="Aharoni" pitchFamily="2" charset="-79"/>
              </a:rPr>
              <a:t>Economic impact of Advertising</a:t>
            </a:r>
            <a:endParaRPr lang="en-US" b="1" dirty="0">
              <a:solidFill>
                <a:schemeClr val="bg1"/>
              </a:solidFill>
              <a:latin typeface="Aharoni" pitchFamily="2" charset="-79"/>
              <a:cs typeface="Aharoni" pitchFamily="2" charset="-79"/>
            </a:endParaRPr>
          </a:p>
        </p:txBody>
      </p:sp>
      <p:sp>
        <p:nvSpPr>
          <p:cNvPr id="7" name="TextBox 6"/>
          <p:cNvSpPr txBox="1"/>
          <p:nvPr/>
        </p:nvSpPr>
        <p:spPr>
          <a:xfrm>
            <a:off x="2133600" y="981670"/>
            <a:ext cx="52578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u="sng" dirty="0" smtClean="0"/>
              <a:t>Forms of Untruthful Advertising </a:t>
            </a:r>
            <a:endParaRPr lang="en-US" sz="2400" dirty="0" smtClean="0"/>
          </a:p>
          <a:p>
            <a:r>
              <a:rPr lang="en-US" sz="2400" b="1" dirty="0" smtClean="0"/>
              <a:t> (WAY to remember ):- </a:t>
            </a:r>
            <a:endParaRPr lang="en-US" sz="2400" dirty="0"/>
          </a:p>
        </p:txBody>
      </p:sp>
      <p:graphicFrame>
        <p:nvGraphicFramePr>
          <p:cNvPr id="14" name="Table 13"/>
          <p:cNvGraphicFramePr>
            <a:graphicFrameLocks noGrp="1"/>
          </p:cNvGraphicFramePr>
          <p:nvPr/>
        </p:nvGraphicFramePr>
        <p:xfrm>
          <a:off x="990600" y="3113532"/>
          <a:ext cx="7543800" cy="2982468"/>
        </p:xfrm>
        <a:graphic>
          <a:graphicData uri="http://schemas.openxmlformats.org/drawingml/2006/table">
            <a:tbl>
              <a:tblPr/>
              <a:tblGrid>
                <a:gridCol w="2514600"/>
                <a:gridCol w="2514600"/>
                <a:gridCol w="2514600"/>
              </a:tblGrid>
              <a:tr h="1988312">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Economic </a:t>
                      </a:r>
                      <a:endParaRPr lang="en-US" sz="3200" dirty="0">
                        <a:solidFill>
                          <a:schemeClr val="bg1"/>
                        </a:solidFill>
                        <a:latin typeface="Adobe Garamond Pro Bold" pitchFamily="18" charset="0"/>
                        <a:ea typeface="Calibri"/>
                        <a:cs typeface="Times New Roman"/>
                      </a:endParaRPr>
                    </a:p>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Sachin Mungase </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15000"/>
                        </a:lnSpc>
                        <a:spcBef>
                          <a:spcPts val="0"/>
                        </a:spcBef>
                        <a:spcAft>
                          <a:spcPts val="0"/>
                        </a:spcAft>
                      </a:pPr>
                      <a:r>
                        <a:rPr lang="en-US" sz="3200" b="1" dirty="0">
                          <a:latin typeface="Adobe Garamond Pro Bold" pitchFamily="18" charset="0"/>
                          <a:ea typeface="Calibri"/>
                          <a:cs typeface="Times New Roman"/>
                        </a:rPr>
                        <a:t>Law </a:t>
                      </a:r>
                      <a:endParaRPr lang="en-US" sz="3200" dirty="0">
                        <a:latin typeface="Adobe Garamond Pro Bold" pitchFamily="18" charset="0"/>
                        <a:ea typeface="Calibri"/>
                        <a:cs typeface="Times New Roman"/>
                      </a:endParaRPr>
                    </a:p>
                    <a:p>
                      <a:pPr marL="0" marR="0">
                        <a:lnSpc>
                          <a:spcPct val="115000"/>
                        </a:lnSpc>
                        <a:spcBef>
                          <a:spcPts val="0"/>
                        </a:spcBef>
                        <a:spcAft>
                          <a:spcPts val="0"/>
                        </a:spcAft>
                      </a:pPr>
                      <a:r>
                        <a:rPr lang="en-US" sz="3200" b="1" dirty="0">
                          <a:latin typeface="Adobe Garamond Pro Bold" pitchFamily="18" charset="0"/>
                          <a:ea typeface="Calibri"/>
                          <a:cs typeface="Times New Roman"/>
                        </a:rPr>
                        <a:t>Prashant Bhide </a:t>
                      </a:r>
                      <a:endParaRPr lang="en-US" sz="3200" dirty="0">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A/C</a:t>
                      </a:r>
                      <a:endParaRPr lang="en-US" sz="3200" dirty="0">
                        <a:solidFill>
                          <a:schemeClr val="bg1"/>
                        </a:solidFill>
                        <a:latin typeface="Adobe Garamond Pro Bold" pitchFamily="18" charset="0"/>
                        <a:ea typeface="Calibri"/>
                        <a:cs typeface="Times New Roman"/>
                      </a:endParaRPr>
                    </a:p>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Financial </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994156">
                <a:tc>
                  <a:txBody>
                    <a:bodyPr/>
                    <a:lstStyle/>
                    <a:p>
                      <a:pPr marL="0" marR="0">
                        <a:lnSpc>
                          <a:spcPct val="115000"/>
                        </a:lnSpc>
                        <a:spcBef>
                          <a:spcPts val="0"/>
                        </a:spcBef>
                        <a:spcAft>
                          <a:spcPts val="0"/>
                        </a:spcAft>
                      </a:pPr>
                      <a:r>
                        <a:rPr lang="en-US" sz="3200" b="1" dirty="0" smtClean="0">
                          <a:solidFill>
                            <a:schemeClr val="bg1"/>
                          </a:solidFill>
                          <a:latin typeface="Adobe Garamond Pro Bold" pitchFamily="18" charset="0"/>
                          <a:ea typeface="Calibri"/>
                          <a:cs typeface="Times New Roman"/>
                        </a:rPr>
                        <a:t>E. S.M</a:t>
                      </a:r>
                      <a:r>
                        <a:rPr lang="en-US" sz="3200" b="1" baseline="30000" dirty="0" smtClean="0">
                          <a:solidFill>
                            <a:schemeClr val="bg1"/>
                          </a:solidFill>
                          <a:latin typeface="Adobe Garamond Pro Bold" pitchFamily="18" charset="0"/>
                          <a:ea typeface="Calibri"/>
                          <a:cs typeface="Times New Roman"/>
                        </a:rPr>
                        <a:t>2</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15000"/>
                        </a:lnSpc>
                        <a:spcBef>
                          <a:spcPts val="0"/>
                        </a:spcBef>
                        <a:spcAft>
                          <a:spcPts val="0"/>
                        </a:spcAft>
                      </a:pPr>
                      <a:r>
                        <a:rPr lang="en-US" sz="3200" b="1" dirty="0">
                          <a:latin typeface="Adobe Garamond Pro Bold" pitchFamily="18" charset="0"/>
                          <a:ea typeface="Calibri"/>
                          <a:cs typeface="Times New Roman"/>
                        </a:rPr>
                        <a:t>L.P</a:t>
                      </a:r>
                      <a:r>
                        <a:rPr lang="en-US" sz="3200" b="1" baseline="30000" dirty="0">
                          <a:latin typeface="Adobe Garamond Pro Bold" pitchFamily="18" charset="0"/>
                          <a:ea typeface="Calibri"/>
                          <a:cs typeface="Times New Roman"/>
                        </a:rPr>
                        <a:t>2 </a:t>
                      </a:r>
                      <a:r>
                        <a:rPr lang="en-US" sz="3200" b="1" dirty="0">
                          <a:latin typeface="Adobe Garamond Pro Bold" pitchFamily="18" charset="0"/>
                          <a:ea typeface="Calibri"/>
                          <a:cs typeface="Times New Roman"/>
                        </a:rPr>
                        <a:t>.B</a:t>
                      </a:r>
                      <a:endParaRPr lang="en-US" sz="3200" dirty="0">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A.C.F</a:t>
                      </a:r>
                      <a:r>
                        <a:rPr lang="en-US" sz="3200" b="1" baseline="30000" dirty="0">
                          <a:solidFill>
                            <a:schemeClr val="bg1"/>
                          </a:solidFill>
                          <a:latin typeface="Adobe Garamond Pro Bold" pitchFamily="18" charset="0"/>
                          <a:ea typeface="Calibri"/>
                          <a:cs typeface="Times New Roman"/>
                        </a:rPr>
                        <a:t>2</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t>Q.4 Ethical issues in Advertising and explain Untruthful forms of advertising?   </a:t>
            </a:r>
            <a:endParaRPr lang="en-US" sz="2400" dirty="0" smtClean="0"/>
          </a:p>
        </p:txBody>
      </p:sp>
      <p:sp>
        <p:nvSpPr>
          <p:cNvPr id="15361" name="Rectangle 1"/>
          <p:cNvSpPr>
            <a:spLocks noChangeArrowheads="1"/>
          </p:cNvSpPr>
          <p:nvPr/>
        </p:nvSpPr>
        <p:spPr bwMode="auto">
          <a:xfrm>
            <a:off x="533400" y="1524000"/>
            <a:ext cx="7391400" cy="4524315"/>
          </a:xfrm>
          <a:prstGeom prst="rect">
            <a:avLst/>
          </a:prstGeom>
          <a:solidFill>
            <a:schemeClr val="bg1"/>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Meaning:- </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The word ethics is derived from </a:t>
            </a:r>
            <a:r>
              <a:rPr kumimoji="0" lang="en-US" sz="2400" b="1" i="0" u="none" strike="noStrike" cap="none" normalizeH="0" baseline="0" dirty="0" smtClean="0">
                <a:ln>
                  <a:noFill/>
                </a:ln>
                <a:solidFill>
                  <a:srgbClr val="FF0000"/>
                </a:solidFill>
                <a:effectLst/>
                <a:latin typeface="Adobe Garamond Pro Bold" pitchFamily="18" charset="0"/>
                <a:ea typeface="Calibri" pitchFamily="34" charset="0"/>
                <a:cs typeface="Times New Roman" pitchFamily="18" charset="0"/>
              </a:rPr>
              <a:t>Greek </a:t>
            </a: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word </a:t>
            </a:r>
            <a:r>
              <a:rPr kumimoji="0" lang="en-US" sz="2400" b="1" i="0" u="none" strike="noStrike" cap="none" normalizeH="0" baseline="0" dirty="0" smtClean="0">
                <a:ln>
                  <a:noFill/>
                </a:ln>
                <a:solidFill>
                  <a:srgbClr val="FF0000"/>
                </a:solidFill>
                <a:effectLst/>
                <a:latin typeface="Adobe Garamond Pro Bold" pitchFamily="18" charset="0"/>
                <a:ea typeface="Calibri" pitchFamily="34" charset="0"/>
                <a:cs typeface="Times New Roman" pitchFamily="18" charset="0"/>
              </a:rPr>
              <a:t>“Ethos” which means “Character’ or “Fundamental Values”.</a:t>
            </a:r>
            <a:endParaRPr kumimoji="0" lang="en-US" sz="2400" b="0" i="0" u="none" strike="noStrike" cap="none" normalizeH="0" baseline="0" dirty="0" smtClean="0">
              <a:ln>
                <a:noFill/>
              </a:ln>
              <a:solidFill>
                <a:srgbClr val="FF0000"/>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Ethics is branch of </a:t>
            </a:r>
            <a:r>
              <a:rPr kumimoji="0" lang="en-US" sz="2400" b="1" i="0" u="none" strike="noStrike" cap="none" normalizeH="0" baseline="0" dirty="0" smtClean="0">
                <a:ln>
                  <a:noFill/>
                </a:ln>
                <a:solidFill>
                  <a:srgbClr val="FF0000"/>
                </a:solidFill>
                <a:effectLst/>
                <a:latin typeface="Adobe Garamond Pro Bold" pitchFamily="18" charset="0"/>
                <a:ea typeface="Calibri" pitchFamily="34" charset="0"/>
                <a:cs typeface="Times New Roman" pitchFamily="18" charset="0"/>
              </a:rPr>
              <a:t>Philosophy </a:t>
            </a: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which is concerned with ethical values and moral characteristics. </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What is good should be followed and what is bad should be discarded or avoided.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Good advertising refers to honest advertising.</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Right product with right price</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Right information </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No cheating or misleading information</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Right channel of promotion</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7" name="TextBox 6"/>
          <p:cNvSpPr txBox="1"/>
          <p:nvPr/>
        </p:nvSpPr>
        <p:spPr>
          <a:xfrm>
            <a:off x="2133600" y="981670"/>
            <a:ext cx="52578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u="sng" dirty="0" smtClean="0"/>
              <a:t>Forms of Untruthful Advertising </a:t>
            </a:r>
            <a:endParaRPr lang="en-US" sz="2400" dirty="0" smtClean="0"/>
          </a:p>
          <a:p>
            <a:pPr algn="ctr"/>
            <a:r>
              <a:rPr lang="en-US" sz="2400" b="1" dirty="0" smtClean="0"/>
              <a:t> (WAY to remember ):- </a:t>
            </a:r>
            <a:endParaRPr lang="en-US" sz="2400" dirty="0"/>
          </a:p>
        </p:txBody>
      </p:sp>
      <p:graphicFrame>
        <p:nvGraphicFramePr>
          <p:cNvPr id="14" name="Table 13"/>
          <p:cNvGraphicFramePr>
            <a:graphicFrameLocks noGrp="1"/>
          </p:cNvGraphicFramePr>
          <p:nvPr/>
        </p:nvGraphicFramePr>
        <p:xfrm>
          <a:off x="990600" y="3113532"/>
          <a:ext cx="7543800" cy="2982468"/>
        </p:xfrm>
        <a:graphic>
          <a:graphicData uri="http://schemas.openxmlformats.org/drawingml/2006/table">
            <a:tbl>
              <a:tblPr/>
              <a:tblGrid>
                <a:gridCol w="2514600"/>
                <a:gridCol w="2514600"/>
                <a:gridCol w="2514600"/>
              </a:tblGrid>
              <a:tr h="1988312">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Economic </a:t>
                      </a:r>
                      <a:endParaRPr lang="en-US" sz="3200" dirty="0">
                        <a:solidFill>
                          <a:schemeClr val="bg1"/>
                        </a:solidFill>
                        <a:latin typeface="Adobe Garamond Pro Bold" pitchFamily="18" charset="0"/>
                        <a:ea typeface="Calibri"/>
                        <a:cs typeface="Times New Roman"/>
                      </a:endParaRPr>
                    </a:p>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Sachin Mungase </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Law </a:t>
                      </a:r>
                      <a:endParaRPr lang="en-US" sz="3200" dirty="0">
                        <a:solidFill>
                          <a:schemeClr val="bg1"/>
                        </a:solidFill>
                        <a:latin typeface="Adobe Garamond Pro Bold" pitchFamily="18" charset="0"/>
                        <a:ea typeface="Calibri"/>
                        <a:cs typeface="Times New Roman"/>
                      </a:endParaRPr>
                    </a:p>
                    <a:p>
                      <a:pPr marL="0" marR="0" algn="ctr">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Prashant Bhide </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A/C</a:t>
                      </a:r>
                      <a:endParaRPr lang="en-US" sz="3200" dirty="0">
                        <a:solidFill>
                          <a:schemeClr val="bg1"/>
                        </a:solidFill>
                        <a:latin typeface="Adobe Garamond Pro Bold" pitchFamily="18" charset="0"/>
                        <a:ea typeface="Calibri"/>
                        <a:cs typeface="Times New Roman"/>
                      </a:endParaRPr>
                    </a:p>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Financial </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994156">
                <a:tc>
                  <a:txBody>
                    <a:bodyPr/>
                    <a:lstStyle/>
                    <a:p>
                      <a:pPr marL="0" marR="0">
                        <a:lnSpc>
                          <a:spcPct val="115000"/>
                        </a:lnSpc>
                        <a:spcBef>
                          <a:spcPts val="0"/>
                        </a:spcBef>
                        <a:spcAft>
                          <a:spcPts val="0"/>
                        </a:spcAft>
                      </a:pPr>
                      <a:r>
                        <a:rPr lang="en-US" sz="3200" b="1" dirty="0" smtClean="0">
                          <a:solidFill>
                            <a:schemeClr val="bg1"/>
                          </a:solidFill>
                          <a:latin typeface="Adobe Garamond Pro Bold" pitchFamily="18" charset="0"/>
                          <a:ea typeface="Calibri"/>
                          <a:cs typeface="Times New Roman"/>
                        </a:rPr>
                        <a:t>E. S.M</a:t>
                      </a:r>
                      <a:r>
                        <a:rPr lang="en-US" sz="3200" b="1" baseline="30000" dirty="0" smtClean="0">
                          <a:solidFill>
                            <a:schemeClr val="bg1"/>
                          </a:solidFill>
                          <a:latin typeface="Adobe Garamond Pro Bold" pitchFamily="18" charset="0"/>
                          <a:ea typeface="Calibri"/>
                          <a:cs typeface="Times New Roman"/>
                        </a:rPr>
                        <a:t>2</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L.P</a:t>
                      </a:r>
                      <a:r>
                        <a:rPr lang="en-US" sz="3200" b="1" baseline="30000" dirty="0">
                          <a:solidFill>
                            <a:schemeClr val="bg1"/>
                          </a:solidFill>
                          <a:latin typeface="Adobe Garamond Pro Bold" pitchFamily="18" charset="0"/>
                          <a:ea typeface="Calibri"/>
                          <a:cs typeface="Times New Roman"/>
                        </a:rPr>
                        <a:t>2 </a:t>
                      </a:r>
                      <a:r>
                        <a:rPr lang="en-US" sz="3200" b="1" dirty="0">
                          <a:solidFill>
                            <a:schemeClr val="bg1"/>
                          </a:solidFill>
                          <a:latin typeface="Adobe Garamond Pro Bold" pitchFamily="18" charset="0"/>
                          <a:ea typeface="Calibri"/>
                          <a:cs typeface="Times New Roman"/>
                        </a:rPr>
                        <a:t>.B</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15000"/>
                        </a:lnSpc>
                        <a:spcBef>
                          <a:spcPts val="0"/>
                        </a:spcBef>
                        <a:spcAft>
                          <a:spcPts val="0"/>
                        </a:spcAft>
                      </a:pPr>
                      <a:r>
                        <a:rPr lang="en-US" sz="3200" b="1" dirty="0">
                          <a:solidFill>
                            <a:schemeClr val="bg1"/>
                          </a:solidFill>
                          <a:latin typeface="Adobe Garamond Pro Bold" pitchFamily="18" charset="0"/>
                          <a:ea typeface="Calibri"/>
                          <a:cs typeface="Times New Roman"/>
                        </a:rPr>
                        <a:t>A.C.F</a:t>
                      </a:r>
                      <a:r>
                        <a:rPr lang="en-US" sz="3200" b="1" baseline="30000" dirty="0">
                          <a:solidFill>
                            <a:schemeClr val="bg1"/>
                          </a:solidFill>
                          <a:latin typeface="Adobe Garamond Pro Bold" pitchFamily="18" charset="0"/>
                          <a:ea typeface="Calibri"/>
                          <a:cs typeface="Times New Roman"/>
                        </a:rPr>
                        <a:t>2</a:t>
                      </a:r>
                      <a:endParaRPr lang="en-US" sz="3200" dirty="0">
                        <a:solidFill>
                          <a:schemeClr val="bg1"/>
                        </a:solidFill>
                        <a:latin typeface="Adobe Garamond Pro Bol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0723" name="AutoShape 3"/>
          <p:cNvSpPr>
            <a:spLocks/>
          </p:cNvSpPr>
          <p:nvPr/>
        </p:nvSpPr>
        <p:spPr bwMode="auto">
          <a:xfrm>
            <a:off x="6096000" y="5105400"/>
            <a:ext cx="990600" cy="773113"/>
          </a:xfrm>
          <a:prstGeom prst="rightBrace">
            <a:avLst>
              <a:gd name="adj1" fmla="val 83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2" name="AutoShape 2"/>
          <p:cNvSpPr>
            <a:spLocks/>
          </p:cNvSpPr>
          <p:nvPr/>
        </p:nvSpPr>
        <p:spPr bwMode="auto">
          <a:xfrm>
            <a:off x="4572000" y="2971800"/>
            <a:ext cx="1317625" cy="750888"/>
          </a:xfrm>
          <a:prstGeom prst="rightBrace">
            <a:avLst>
              <a:gd name="adj1" fmla="val 83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1" name="AutoShape 1"/>
          <p:cNvSpPr>
            <a:spLocks/>
          </p:cNvSpPr>
          <p:nvPr/>
        </p:nvSpPr>
        <p:spPr bwMode="auto">
          <a:xfrm>
            <a:off x="5181600" y="838200"/>
            <a:ext cx="1317625" cy="815975"/>
          </a:xfrm>
          <a:prstGeom prst="rightBrace">
            <a:avLst>
              <a:gd name="adj1" fmla="val 83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457200" y="533400"/>
            <a:ext cx="8199681" cy="1938992"/>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Exaggeration :- (Overstatement)</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Surrogate Advertising</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Misuse of testimonials                                                     E.S.M</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Misrepresentation</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6" name="Rectangle 6"/>
          <p:cNvSpPr>
            <a:spLocks noChangeArrowheads="1"/>
          </p:cNvSpPr>
          <p:nvPr/>
        </p:nvSpPr>
        <p:spPr bwMode="auto">
          <a:xfrm>
            <a:off x="304800" y="2590800"/>
            <a:ext cx="9372600" cy="1631216"/>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Lies (Total Lies)</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Pressure tactics </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Poor taste                                                                                 L.P</a:t>
            </a:r>
            <a:r>
              <a:rPr kumimoji="0" lang="en-US" sz="20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Brand comparison </a:t>
            </a:r>
            <a:r>
              <a:rPr kumimoji="0" lang="en-US" sz="2000" b="1" i="0" u="none" strike="noStrike" cap="none" normalizeH="0" baseline="0" dirty="0" smtClean="0">
                <a:ln>
                  <a:noFill/>
                </a:ln>
                <a:solidFill>
                  <a:schemeClr val="bg1"/>
                </a:solidFill>
                <a:effectLst/>
                <a:latin typeface="Calibri"/>
                <a:ea typeface="Calibri" pitchFamily="34" charset="0"/>
                <a:cs typeface="Times New Roman" pitchFamily="18" charset="0"/>
              </a:rPr>
              <a:t>–</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unhealthy </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7" name="Rectangle 7"/>
          <p:cNvSpPr>
            <a:spLocks noChangeArrowheads="1"/>
          </p:cNvSpPr>
          <p:nvPr/>
        </p:nvSpPr>
        <p:spPr bwMode="auto">
          <a:xfrm>
            <a:off x="685800" y="4876800"/>
            <a:ext cx="7602209" cy="1323439"/>
          </a:xfrm>
          <a:prstGeom prst="rect">
            <a:avLst/>
          </a:prstGeom>
          <a:solidFill>
            <a:schemeClr val="accent2"/>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Advertising to children</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Claim for winning awards/certificate                                        A/C F</a:t>
            </a:r>
            <a:r>
              <a:rPr kumimoji="0" lang="en-US" sz="20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False statistics</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Free gift, discount, coupon  </a:t>
            </a:r>
            <a:endParaRPr kumimoji="0" lang="en-US" sz="20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diamond(in)">
                                      <p:cBhvr>
                                        <p:cTn id="7" dur="2000"/>
                                        <p:tgtEl>
                                          <p:spTgt spid="3072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0726"/>
                                        </p:tgtEl>
                                        <p:attrNameLst>
                                          <p:attrName>style.visibility</p:attrName>
                                        </p:attrNameLst>
                                      </p:cBhvr>
                                      <p:to>
                                        <p:strVal val="visible"/>
                                      </p:to>
                                    </p:set>
                                    <p:animEffect transition="in" filter="diamond(in)">
                                      <p:cBhvr>
                                        <p:cTn id="12" dur="2000"/>
                                        <p:tgtEl>
                                          <p:spTgt spid="30726"/>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30727"/>
                                        </p:tgtEl>
                                        <p:attrNameLst>
                                          <p:attrName>style.visibility</p:attrName>
                                        </p:attrNameLst>
                                      </p:cBhvr>
                                      <p:to>
                                        <p:strVal val="visible"/>
                                      </p:to>
                                    </p:set>
                                    <p:anim calcmode="lin" valueType="num">
                                      <p:cBhvr>
                                        <p:cTn id="17" dur="1000" fill="hold"/>
                                        <p:tgtEl>
                                          <p:spTgt spid="30727"/>
                                        </p:tgtEl>
                                        <p:attrNameLst>
                                          <p:attrName>ppt_w</p:attrName>
                                        </p:attrNameLst>
                                      </p:cBhvr>
                                      <p:tavLst>
                                        <p:tav tm="0">
                                          <p:val>
                                            <p:strVal val="#ppt_w*0.70"/>
                                          </p:val>
                                        </p:tav>
                                        <p:tav tm="100000">
                                          <p:val>
                                            <p:strVal val="#ppt_w"/>
                                          </p:val>
                                        </p:tav>
                                      </p:tavLst>
                                    </p:anim>
                                    <p:anim calcmode="lin" valueType="num">
                                      <p:cBhvr>
                                        <p:cTn id="18" dur="1000" fill="hold"/>
                                        <p:tgtEl>
                                          <p:spTgt spid="30727"/>
                                        </p:tgtEl>
                                        <p:attrNameLst>
                                          <p:attrName>ppt_h</p:attrName>
                                        </p:attrNameLst>
                                      </p:cBhvr>
                                      <p:tavLst>
                                        <p:tav tm="0">
                                          <p:val>
                                            <p:strVal val="#ppt_h"/>
                                          </p:val>
                                        </p:tav>
                                        <p:tav tm="100000">
                                          <p:val>
                                            <p:strVal val="#ppt_h"/>
                                          </p:val>
                                        </p:tav>
                                      </p:tavLst>
                                    </p:anim>
                                    <p:animEffect transition="in" filter="fade">
                                      <p:cBhvr>
                                        <p:cTn id="19" dur="10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nimBg="1"/>
      <p:bldP spid="30726" grpId="0" animBg="1"/>
      <p:bldP spid="307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0"/>
            <a:ext cx="8534400" cy="523220"/>
          </a:xfrm>
          <a:prstGeom prst="rect">
            <a:avLst/>
          </a:prstGeom>
          <a:solidFill>
            <a:srgbClr val="92D050"/>
          </a:solidFill>
        </p:spPr>
        <p:txBody>
          <a:bodyPr wrap="square" rtlCol="0">
            <a:spAutoFit/>
          </a:bodyPr>
          <a:lstStyle/>
          <a:p>
            <a:pPr marL="514350" lvl="0" indent="-514350">
              <a:buFontTx/>
              <a:buAutoNum type="arabicPeriod"/>
            </a:pPr>
            <a:r>
              <a:rPr lang="en-US" sz="2800" b="1" dirty="0" smtClean="0">
                <a:solidFill>
                  <a:schemeClr val="bg1"/>
                </a:solidFill>
              </a:rPr>
              <a:t>Exaggeration :- (Overstatement)</a:t>
            </a:r>
          </a:p>
        </p:txBody>
      </p:sp>
      <p:pic>
        <p:nvPicPr>
          <p:cNvPr id="4" name="Picture 9" descr="C:\Users\DELL\Pictures\fair and glow soap.jpg"/>
          <p:cNvPicPr>
            <a:picLocks noChangeAspect="1" noChangeArrowheads="1"/>
          </p:cNvPicPr>
          <p:nvPr/>
        </p:nvPicPr>
        <p:blipFill>
          <a:blip r:embed="rId3"/>
          <a:srcRect/>
          <a:stretch>
            <a:fillRect/>
          </a:stretch>
        </p:blipFill>
        <p:spPr bwMode="auto">
          <a:xfrm>
            <a:off x="381000" y="3733800"/>
            <a:ext cx="3860800" cy="2895600"/>
          </a:xfrm>
          <a:prstGeom prst="rect">
            <a:avLst/>
          </a:prstGeom>
          <a:noFill/>
        </p:spPr>
      </p:pic>
      <p:pic>
        <p:nvPicPr>
          <p:cNvPr id="5" name="Picture 8" descr="C:\Users\DELL\Pictures\fair &amp; lovely multivitamin cream reviews.jpg"/>
          <p:cNvPicPr>
            <a:picLocks noChangeAspect="1" noChangeArrowheads="1"/>
          </p:cNvPicPr>
          <p:nvPr/>
        </p:nvPicPr>
        <p:blipFill>
          <a:blip r:embed="rId4"/>
          <a:srcRect/>
          <a:stretch>
            <a:fillRect/>
          </a:stretch>
        </p:blipFill>
        <p:spPr bwMode="auto">
          <a:xfrm>
            <a:off x="5257800" y="3048000"/>
            <a:ext cx="3467100" cy="3467100"/>
          </a:xfrm>
          <a:prstGeom prst="rect">
            <a:avLst/>
          </a:prstGeom>
          <a:noFill/>
        </p:spPr>
      </p:pic>
      <p:pic>
        <p:nvPicPr>
          <p:cNvPr id="1026" name="Picture 2" descr="C:\Users\DELL\Pictures\mahesh tutorial class.jpg"/>
          <p:cNvPicPr>
            <a:picLocks noChangeAspect="1" noChangeArrowheads="1"/>
          </p:cNvPicPr>
          <p:nvPr/>
        </p:nvPicPr>
        <p:blipFill>
          <a:blip r:embed="rId5"/>
          <a:srcRect/>
          <a:stretch>
            <a:fillRect/>
          </a:stretch>
        </p:blipFill>
        <p:spPr bwMode="auto">
          <a:xfrm>
            <a:off x="304800" y="533400"/>
            <a:ext cx="3352800" cy="2514600"/>
          </a:xfrm>
          <a:prstGeom prst="rect">
            <a:avLst/>
          </a:prstGeom>
          <a:noFill/>
        </p:spPr>
      </p:pic>
      <p:pic>
        <p:nvPicPr>
          <p:cNvPr id="1028" name="Picture 4" descr="C:\Users\DELL\Pictures\class ads.jpg"/>
          <p:cNvPicPr>
            <a:picLocks noChangeAspect="1" noChangeArrowheads="1"/>
          </p:cNvPicPr>
          <p:nvPr/>
        </p:nvPicPr>
        <p:blipFill>
          <a:blip r:embed="rId6"/>
          <a:srcRect/>
          <a:stretch>
            <a:fillRect/>
          </a:stretch>
        </p:blipFill>
        <p:spPr bwMode="auto">
          <a:xfrm>
            <a:off x="4648200" y="914400"/>
            <a:ext cx="3643671" cy="178348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additive="base">
                                        <p:cTn id="19" dur="500" fill="hold"/>
                                        <p:tgtEl>
                                          <p:spTgt spid="1028"/>
                                        </p:tgtEl>
                                        <p:attrNameLst>
                                          <p:attrName>ppt_x</p:attrName>
                                        </p:attrNameLst>
                                      </p:cBhvr>
                                      <p:tavLst>
                                        <p:tav tm="0">
                                          <p:val>
                                            <p:strVal val="#ppt_x"/>
                                          </p:val>
                                        </p:tav>
                                        <p:tav tm="100000">
                                          <p:val>
                                            <p:strVal val="#ppt_x"/>
                                          </p:val>
                                        </p:tav>
                                      </p:tavLst>
                                    </p:anim>
                                    <p:anim calcmode="lin" valueType="num">
                                      <p:cBhvr additive="base">
                                        <p:cTn id="2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3970318"/>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514350" lvl="0" indent="-514350">
              <a:buFontTx/>
              <a:buAutoNum type="arabicPeriod"/>
            </a:pPr>
            <a:r>
              <a:rPr lang="en-US" sz="2800" b="1" dirty="0" smtClean="0">
                <a:solidFill>
                  <a:schemeClr val="bg1"/>
                </a:solidFill>
              </a:rPr>
              <a:t>Exaggeration :- (Overstatement)</a:t>
            </a:r>
          </a:p>
          <a:p>
            <a:r>
              <a:rPr lang="en-US" sz="2800" dirty="0" smtClean="0"/>
              <a:t>Some advertisers make tall claims in their ads about their products. Tall claims are often made in case of detergents and A washing powder, cosmetics and toiletries. For instance, you may have come across such ads of detergent powder claiming that can wash whitest a dozen of clothes with just a teaspoonful! powder. A good example of exaggeration is that of Colgate toothpaste "No germs, no cavities.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7" y="0"/>
            <a:ext cx="9145487" cy="6858000"/>
          </a:xfrm>
        </p:spPr>
      </p:pic>
      <p:sp>
        <p:nvSpPr>
          <p:cNvPr id="3" name="TextBox 2"/>
          <p:cNvSpPr txBox="1"/>
          <p:nvPr/>
        </p:nvSpPr>
        <p:spPr>
          <a:xfrm>
            <a:off x="762000" y="685800"/>
            <a:ext cx="7620000" cy="5232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b="1" u="sng" dirty="0" smtClean="0">
                <a:solidFill>
                  <a:schemeClr val="bg1"/>
                </a:solidFill>
                <a:cs typeface="Aharoni" pitchFamily="2" charset="-79"/>
              </a:rPr>
              <a:t>2</a:t>
            </a:r>
            <a:r>
              <a:rPr lang="en-US" sz="2800" b="1" u="sng" dirty="0" smtClean="0">
                <a:solidFill>
                  <a:srgbClr val="FFFF00"/>
                </a:solidFill>
                <a:cs typeface="Aharoni" pitchFamily="2" charset="-79"/>
              </a:rPr>
              <a:t>. </a:t>
            </a:r>
            <a:r>
              <a:rPr lang="en-US" sz="2800" b="1" dirty="0" smtClean="0"/>
              <a:t>Surrogate Advertising</a:t>
            </a:r>
            <a:endParaRPr lang="en-US" sz="2800" dirty="0" smtClean="0"/>
          </a:p>
        </p:txBody>
      </p:sp>
      <p:pic>
        <p:nvPicPr>
          <p:cNvPr id="4" name="Picture 10" descr="C:\Users\DELL\Pictures\ajay devgan.jpg"/>
          <p:cNvPicPr>
            <a:picLocks noChangeAspect="1" noChangeArrowheads="1"/>
          </p:cNvPicPr>
          <p:nvPr/>
        </p:nvPicPr>
        <p:blipFill>
          <a:blip r:embed="rId3"/>
          <a:srcRect/>
          <a:stretch>
            <a:fillRect/>
          </a:stretch>
        </p:blipFill>
        <p:spPr bwMode="auto">
          <a:xfrm>
            <a:off x="304800" y="2057400"/>
            <a:ext cx="3028950" cy="1704975"/>
          </a:xfrm>
          <a:prstGeom prst="rect">
            <a:avLst/>
          </a:prstGeom>
          <a:noFill/>
        </p:spPr>
      </p:pic>
      <p:pic>
        <p:nvPicPr>
          <p:cNvPr id="5" name="Picture 11" descr="C:\Users\DELL\Pictures\bagpaper.jpg"/>
          <p:cNvPicPr>
            <a:picLocks noChangeAspect="1" noChangeArrowheads="1"/>
          </p:cNvPicPr>
          <p:nvPr/>
        </p:nvPicPr>
        <p:blipFill>
          <a:blip r:embed="rId4"/>
          <a:srcRect/>
          <a:stretch>
            <a:fillRect/>
          </a:stretch>
        </p:blipFill>
        <p:spPr bwMode="auto">
          <a:xfrm>
            <a:off x="4267200" y="1905000"/>
            <a:ext cx="1828800" cy="2505075"/>
          </a:xfrm>
          <a:prstGeom prst="rect">
            <a:avLst/>
          </a:prstGeom>
          <a:noFill/>
        </p:spPr>
      </p:pic>
      <p:pic>
        <p:nvPicPr>
          <p:cNvPr id="6" name="Picture 12" descr="C:\Users\DELL\Pictures\kingfisher soda.jpeg"/>
          <p:cNvPicPr>
            <a:picLocks noChangeAspect="1" noChangeArrowheads="1"/>
          </p:cNvPicPr>
          <p:nvPr/>
        </p:nvPicPr>
        <p:blipFill>
          <a:blip r:embed="rId5" cstate="print"/>
          <a:srcRect/>
          <a:stretch>
            <a:fillRect/>
          </a:stretch>
        </p:blipFill>
        <p:spPr bwMode="auto">
          <a:xfrm>
            <a:off x="7086600" y="4114800"/>
            <a:ext cx="1537368" cy="2343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26776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b="1" u="sng" dirty="0" smtClean="0">
                <a:solidFill>
                  <a:schemeClr val="bg1"/>
                </a:solidFill>
                <a:cs typeface="Aharoni" pitchFamily="2" charset="-79"/>
              </a:rPr>
              <a:t>2</a:t>
            </a:r>
            <a:r>
              <a:rPr lang="en-US" sz="2800" b="1" u="sng" dirty="0" smtClean="0">
                <a:solidFill>
                  <a:srgbClr val="FFFF00"/>
                </a:solidFill>
                <a:cs typeface="Aharoni" pitchFamily="2" charset="-79"/>
              </a:rPr>
              <a:t>. </a:t>
            </a:r>
            <a:r>
              <a:rPr lang="en-US" sz="2800" b="1" dirty="0" smtClean="0"/>
              <a:t>Surrogate Advertising</a:t>
            </a:r>
            <a:endParaRPr lang="en-US" sz="2800" dirty="0" smtClean="0"/>
          </a:p>
          <a:p>
            <a:r>
              <a:rPr lang="en-US" sz="2800" dirty="0" smtClean="0">
                <a:solidFill>
                  <a:schemeClr val="bg1"/>
                </a:solidFill>
                <a:latin typeface="Aharoni" pitchFamily="2" charset="-79"/>
                <a:cs typeface="Aharoni" pitchFamily="2" charset="-79"/>
              </a:rPr>
              <a:t>Many times the advertises are not allowed to advertise unhealthy or unsocial products on certain media that time they can take the help of back door entry called as surrogate advertising.</a:t>
            </a:r>
            <a:endParaRPr lang="en-US"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TotalTime>
  <Words>1105</Words>
  <Application>Microsoft Office PowerPoint</Application>
  <PresentationFormat>On-screen Show (4:3)</PresentationFormat>
  <Paragraphs>115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84</cp:revision>
  <dcterms:created xsi:type="dcterms:W3CDTF">2020-06-02T07:05:21Z</dcterms:created>
  <dcterms:modified xsi:type="dcterms:W3CDTF">2021-08-21T04:51:59Z</dcterms:modified>
</cp:coreProperties>
</file>